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9" r:id="rId3"/>
    <p:sldId id="257" r:id="rId4"/>
    <p:sldId id="260" r:id="rId5"/>
    <p:sldId id="258"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p:restoredTop sz="94643"/>
  </p:normalViewPr>
  <p:slideViewPr>
    <p:cSldViewPr snapToGrid="0" snapToObjects="1">
      <p:cViewPr varScale="1">
        <p:scale>
          <a:sx n="117" d="100"/>
          <a:sy n="117" d="100"/>
        </p:scale>
        <p:origin x="200" y="2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87B6E-675E-9342-9477-F9BDBBE59E7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79AF70-77F0-904D-AF27-CF7E74BFCE4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DE719CD-9E5F-9D45-BBB7-D3A4250CA976}"/>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5" name="Footer Placeholder 4">
            <a:extLst>
              <a:ext uri="{FF2B5EF4-FFF2-40B4-BE49-F238E27FC236}">
                <a16:creationId xmlns:a16="http://schemas.microsoft.com/office/drawing/2014/main" id="{4E521831-7074-CF4A-A9AE-A1D114A66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BDBD46-6094-734C-8EDA-2844DEAFF860}"/>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119012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7A5B1-6685-9343-BDE6-E64F7015B0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F162CE4-D622-BA48-9E72-8A3192318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9C4FB0-7FB2-DB4A-8BEA-09575700FB5A}"/>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5" name="Footer Placeholder 4">
            <a:extLst>
              <a:ext uri="{FF2B5EF4-FFF2-40B4-BE49-F238E27FC236}">
                <a16:creationId xmlns:a16="http://schemas.microsoft.com/office/drawing/2014/main" id="{30DD68F9-3224-D04E-8E86-BD44C57B51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6756EF-6FB7-8240-A11C-B83CEB03A3C0}"/>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4058468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86EA26-81E0-6942-B522-D138F3B7AB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4C4C0E-ECBF-F645-8925-46DC00DE24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FDACB-69EF-C844-B605-41A430789BFF}"/>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5" name="Footer Placeholder 4">
            <a:extLst>
              <a:ext uri="{FF2B5EF4-FFF2-40B4-BE49-F238E27FC236}">
                <a16:creationId xmlns:a16="http://schemas.microsoft.com/office/drawing/2014/main" id="{3BD5B330-0F8C-7F47-8575-BE72CDC9B2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7BE3CC-D28D-F448-92B4-BFE7289991A7}"/>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38832448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C480-F9FF-A04F-B3D0-F85CAFFFD4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382409-FA7D-064A-8475-2A2D31E97C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BD8C06-2874-2242-A324-AB1DCF1DD878}"/>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5" name="Footer Placeholder 4">
            <a:extLst>
              <a:ext uri="{FF2B5EF4-FFF2-40B4-BE49-F238E27FC236}">
                <a16:creationId xmlns:a16="http://schemas.microsoft.com/office/drawing/2014/main" id="{5FF95CEA-1C4D-CC45-B02B-7F278A36E7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F8A166-16F0-AC41-9DED-1C68B469B0C0}"/>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363580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8EF7D-92AF-2E4E-9850-BB9F332122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FDAF86-5A63-6E4B-895A-BE6D9ABBCAB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3D5F8-3F85-0043-AEAC-CC4B96B1B398}"/>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5" name="Footer Placeholder 4">
            <a:extLst>
              <a:ext uri="{FF2B5EF4-FFF2-40B4-BE49-F238E27FC236}">
                <a16:creationId xmlns:a16="http://schemas.microsoft.com/office/drawing/2014/main" id="{68C136FF-940A-864B-A680-C3953DAB7E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337AFD-AAE3-6B42-B889-B1FD0FF4A172}"/>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53259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4EFD5-CDE0-F046-BB51-3A272491FA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3F83B94-B2DB-AB4A-848B-6243443901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454A111-EC7E-0E4C-BB9D-EE247BF63E6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B32410-883D-AE49-936D-62D6D88D5E77}"/>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6" name="Footer Placeholder 5">
            <a:extLst>
              <a:ext uri="{FF2B5EF4-FFF2-40B4-BE49-F238E27FC236}">
                <a16:creationId xmlns:a16="http://schemas.microsoft.com/office/drawing/2014/main" id="{427B37A0-F7B5-C349-AAEB-64DAB66D6D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9994BE-9FF9-2E4D-95AE-D682E94596EE}"/>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3631663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CAACC-6D1F-A64B-846B-399BF211510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6E9FB6-5733-6C42-98AC-30E675648C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149F917-F6E4-024D-8206-C61B0ECFE4F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F938570-601F-E24A-BF67-AE8AF94B95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D7B7EBD-83CB-2A47-B3E5-DB8628EA950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8AE050D-E727-954E-A12C-99BF87D43209}"/>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8" name="Footer Placeholder 7">
            <a:extLst>
              <a:ext uri="{FF2B5EF4-FFF2-40B4-BE49-F238E27FC236}">
                <a16:creationId xmlns:a16="http://schemas.microsoft.com/office/drawing/2014/main" id="{88C9564E-5FC2-8D44-979C-D373A76A169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E15F949-0E8A-F644-A0D0-83011B2EB37C}"/>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3840070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E10CB-9176-CE42-AF71-7D9808D025F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5BDFB3D-68DE-5A44-BAF0-0F79D5D5FAC4}"/>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4" name="Footer Placeholder 3">
            <a:extLst>
              <a:ext uri="{FF2B5EF4-FFF2-40B4-BE49-F238E27FC236}">
                <a16:creationId xmlns:a16="http://schemas.microsoft.com/office/drawing/2014/main" id="{251D4002-55ED-3D46-91F7-A23E0E0461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47B9768-9953-8D46-8188-7B56C77626BC}"/>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11073619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52B95E-5400-C844-98C0-404B337DBE21}"/>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3" name="Footer Placeholder 2">
            <a:extLst>
              <a:ext uri="{FF2B5EF4-FFF2-40B4-BE49-F238E27FC236}">
                <a16:creationId xmlns:a16="http://schemas.microsoft.com/office/drawing/2014/main" id="{9E7009E5-0E94-3A45-AB65-81FF6DE6AA2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B98F3E-DD44-C341-94EB-ECBFD46CFC88}"/>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686419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4E788-B97F-D14E-B759-08F1956E86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D9E0C5A-7757-0644-B2A0-5082B35D07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754B34-A842-154A-8501-30C66FB43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DC8704-1CBB-A642-8C0F-3E1D8C9570E9}"/>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6" name="Footer Placeholder 5">
            <a:extLst>
              <a:ext uri="{FF2B5EF4-FFF2-40B4-BE49-F238E27FC236}">
                <a16:creationId xmlns:a16="http://schemas.microsoft.com/office/drawing/2014/main" id="{9DD1B83C-42F0-1A41-A843-ADE23CC4EF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A1BAF4D-8D91-E040-8541-80C563EAF7C4}"/>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1991826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B292-2357-334B-B616-CC378560511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93DEC6-7332-7E4C-916A-454B2436BE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3B4F22-4F6C-854F-84CE-2CEF7AC362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C59B35-A6AA-494D-B847-096E95FD7884}"/>
              </a:ext>
            </a:extLst>
          </p:cNvPr>
          <p:cNvSpPr>
            <a:spLocks noGrp="1"/>
          </p:cNvSpPr>
          <p:nvPr>
            <p:ph type="dt" sz="half" idx="10"/>
          </p:nvPr>
        </p:nvSpPr>
        <p:spPr/>
        <p:txBody>
          <a:bodyPr/>
          <a:lstStyle/>
          <a:p>
            <a:fld id="{D22B5F59-EB33-2D4A-A813-59B9664B41DC}" type="datetimeFigureOut">
              <a:rPr lang="en-US" smtClean="0"/>
              <a:t>10/15/19</a:t>
            </a:fld>
            <a:endParaRPr lang="en-US"/>
          </a:p>
        </p:txBody>
      </p:sp>
      <p:sp>
        <p:nvSpPr>
          <p:cNvPr id="6" name="Footer Placeholder 5">
            <a:extLst>
              <a:ext uri="{FF2B5EF4-FFF2-40B4-BE49-F238E27FC236}">
                <a16:creationId xmlns:a16="http://schemas.microsoft.com/office/drawing/2014/main" id="{61B368A8-FE19-C349-BDD7-00D0BA00D0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58A844-EF87-0249-A844-34825FA1AE81}"/>
              </a:ext>
            </a:extLst>
          </p:cNvPr>
          <p:cNvSpPr>
            <a:spLocks noGrp="1"/>
          </p:cNvSpPr>
          <p:nvPr>
            <p:ph type="sldNum" sz="quarter" idx="12"/>
          </p:nvPr>
        </p:nvSpPr>
        <p:spPr/>
        <p:txBody>
          <a:bodyPr/>
          <a:lstStyle/>
          <a:p>
            <a:fld id="{7BF87231-3BBD-AC49-A99C-8B1F0054C687}" type="slidenum">
              <a:rPr lang="en-US" smtClean="0"/>
              <a:t>‹#›</a:t>
            </a:fld>
            <a:endParaRPr lang="en-US"/>
          </a:p>
        </p:txBody>
      </p:sp>
    </p:spTree>
    <p:extLst>
      <p:ext uri="{BB962C8B-B14F-4D97-AF65-F5344CB8AC3E}">
        <p14:creationId xmlns:p14="http://schemas.microsoft.com/office/powerpoint/2010/main" val="8864096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3B21D4-61D1-4F45-8F54-28E78A936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81D7A80-4783-7D45-A53D-EFA5BAEC772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D3ECE7-096E-6143-A000-7F267910EB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22B5F59-EB33-2D4A-A813-59B9664B41DC}" type="datetimeFigureOut">
              <a:rPr lang="en-US" smtClean="0"/>
              <a:t>10/15/19</a:t>
            </a:fld>
            <a:endParaRPr lang="en-US"/>
          </a:p>
        </p:txBody>
      </p:sp>
      <p:sp>
        <p:nvSpPr>
          <p:cNvPr id="5" name="Footer Placeholder 4">
            <a:extLst>
              <a:ext uri="{FF2B5EF4-FFF2-40B4-BE49-F238E27FC236}">
                <a16:creationId xmlns:a16="http://schemas.microsoft.com/office/drawing/2014/main" id="{270602A0-E510-584F-8A7E-DB5BCF28BBC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FCAB31-FF2A-4A4C-B9E9-1B0AE8F2841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F87231-3BBD-AC49-A99C-8B1F0054C687}" type="slidenum">
              <a:rPr lang="en-US" smtClean="0"/>
              <a:t>‹#›</a:t>
            </a:fld>
            <a:endParaRPr lang="en-US"/>
          </a:p>
        </p:txBody>
      </p:sp>
    </p:spTree>
    <p:extLst>
      <p:ext uri="{BB962C8B-B14F-4D97-AF65-F5344CB8AC3E}">
        <p14:creationId xmlns:p14="http://schemas.microsoft.com/office/powerpoint/2010/main" val="294039728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2F5A2-0D89-9944-AB6C-68DEF4F93BB9}"/>
              </a:ext>
            </a:extLst>
          </p:cNvPr>
          <p:cNvSpPr>
            <a:spLocks noGrp="1"/>
          </p:cNvSpPr>
          <p:nvPr>
            <p:ph type="ctrTitle"/>
          </p:nvPr>
        </p:nvSpPr>
        <p:spPr>
          <a:xfrm>
            <a:off x="1524000" y="2235200"/>
            <a:ext cx="9144000" cy="2387600"/>
          </a:xfrm>
        </p:spPr>
        <p:txBody>
          <a:bodyPr>
            <a:normAutofit fontScale="90000"/>
          </a:bodyPr>
          <a:lstStyle/>
          <a:p>
            <a:r>
              <a:rPr lang="en-US" dirty="0" err="1"/>
              <a:t>FBNet</a:t>
            </a:r>
            <a:r>
              <a:rPr lang="en-US" dirty="0"/>
              <a:t>: Hardware-Aware Efficient </a:t>
            </a:r>
            <a:r>
              <a:rPr lang="en-US" dirty="0" err="1"/>
              <a:t>ConvNet</a:t>
            </a:r>
            <a:r>
              <a:rPr lang="en-US" dirty="0"/>
              <a:t> Design via Differentiable Neural Architecture Search</a:t>
            </a:r>
          </a:p>
        </p:txBody>
      </p:sp>
      <p:sp>
        <p:nvSpPr>
          <p:cNvPr id="3" name="Subtitle 2">
            <a:extLst>
              <a:ext uri="{FF2B5EF4-FFF2-40B4-BE49-F238E27FC236}">
                <a16:creationId xmlns:a16="http://schemas.microsoft.com/office/drawing/2014/main" id="{7F46AAB3-7DE4-2C4A-AC45-6DD14FB0831B}"/>
              </a:ext>
            </a:extLst>
          </p:cNvPr>
          <p:cNvSpPr>
            <a:spLocks noGrp="1"/>
          </p:cNvSpPr>
          <p:nvPr>
            <p:ph type="subTitle" idx="1"/>
          </p:nvPr>
        </p:nvSpPr>
        <p:spPr>
          <a:xfrm>
            <a:off x="1524000" y="4622800"/>
            <a:ext cx="9144000" cy="1655762"/>
          </a:xfrm>
        </p:spPr>
        <p:txBody>
          <a:bodyPr/>
          <a:lstStyle/>
          <a:p>
            <a:r>
              <a:rPr lang="en-US" dirty="0"/>
              <a:t>24 May 2019</a:t>
            </a:r>
          </a:p>
        </p:txBody>
      </p:sp>
      <p:sp>
        <p:nvSpPr>
          <p:cNvPr id="4" name="Rectangle 3">
            <a:extLst>
              <a:ext uri="{FF2B5EF4-FFF2-40B4-BE49-F238E27FC236}">
                <a16:creationId xmlns:a16="http://schemas.microsoft.com/office/drawing/2014/main" id="{AC13D33E-C1F1-664B-A418-9E4163918B8F}"/>
              </a:ext>
            </a:extLst>
          </p:cNvPr>
          <p:cNvSpPr/>
          <p:nvPr/>
        </p:nvSpPr>
        <p:spPr>
          <a:xfrm>
            <a:off x="8050673" y="6334780"/>
            <a:ext cx="4141327" cy="523220"/>
          </a:xfrm>
          <a:prstGeom prst="rect">
            <a:avLst/>
          </a:prstGeom>
        </p:spPr>
        <p:txBody>
          <a:bodyPr wrap="none">
            <a:spAutoFit/>
          </a:bodyPr>
          <a:lstStyle/>
          <a:p>
            <a:r>
              <a:rPr lang="ru-RU" sz="2800" dirty="0" err="1"/>
              <a:t>Ляшук</a:t>
            </a:r>
            <a:r>
              <a:rPr lang="ru-RU" sz="2800" dirty="0"/>
              <a:t> А. Ю. 18 ИАД, 2019</a:t>
            </a:r>
          </a:p>
        </p:txBody>
      </p:sp>
    </p:spTree>
    <p:extLst>
      <p:ext uri="{BB962C8B-B14F-4D97-AF65-F5344CB8AC3E}">
        <p14:creationId xmlns:p14="http://schemas.microsoft.com/office/powerpoint/2010/main" val="4064966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C4D3A-0C3B-5547-9678-8BFC356BA276}"/>
              </a:ext>
            </a:extLst>
          </p:cNvPr>
          <p:cNvSpPr>
            <a:spLocks noGrp="1"/>
          </p:cNvSpPr>
          <p:nvPr>
            <p:ph type="title"/>
          </p:nvPr>
        </p:nvSpPr>
        <p:spPr/>
        <p:txBody>
          <a:bodyPr/>
          <a:lstStyle/>
          <a:p>
            <a:r>
              <a:rPr lang="en-US" dirty="0"/>
              <a:t>The search algorithm</a:t>
            </a:r>
          </a:p>
        </p:txBody>
      </p:sp>
      <p:pic>
        <p:nvPicPr>
          <p:cNvPr id="5" name="Picture 4">
            <a:extLst>
              <a:ext uri="{FF2B5EF4-FFF2-40B4-BE49-F238E27FC236}">
                <a16:creationId xmlns:a16="http://schemas.microsoft.com/office/drawing/2014/main" id="{71182B54-D315-4F42-9E5D-AD4364C5981E}"/>
              </a:ext>
            </a:extLst>
          </p:cNvPr>
          <p:cNvPicPr>
            <a:picLocks noChangeAspect="1"/>
          </p:cNvPicPr>
          <p:nvPr/>
        </p:nvPicPr>
        <p:blipFill rotWithShape="1">
          <a:blip r:embed="rId2"/>
          <a:srcRect t="2097"/>
          <a:stretch/>
        </p:blipFill>
        <p:spPr>
          <a:xfrm>
            <a:off x="92529" y="1873769"/>
            <a:ext cx="5065974" cy="4189573"/>
          </a:xfrm>
          <a:prstGeom prst="rect">
            <a:avLst/>
          </a:prstGeom>
        </p:spPr>
      </p:pic>
      <p:pic>
        <p:nvPicPr>
          <p:cNvPr id="6" name="Picture 5">
            <a:extLst>
              <a:ext uri="{FF2B5EF4-FFF2-40B4-BE49-F238E27FC236}">
                <a16:creationId xmlns:a16="http://schemas.microsoft.com/office/drawing/2014/main" id="{FBE44F24-45CB-2542-B72F-73B2CFA6602D}"/>
              </a:ext>
            </a:extLst>
          </p:cNvPr>
          <p:cNvPicPr>
            <a:picLocks noChangeAspect="1"/>
          </p:cNvPicPr>
          <p:nvPr/>
        </p:nvPicPr>
        <p:blipFill>
          <a:blip r:embed="rId3"/>
          <a:stretch>
            <a:fillRect/>
          </a:stretch>
        </p:blipFill>
        <p:spPr>
          <a:xfrm>
            <a:off x="6096000" y="1688453"/>
            <a:ext cx="5568041" cy="4374890"/>
          </a:xfrm>
          <a:prstGeom prst="rect">
            <a:avLst/>
          </a:prstGeom>
        </p:spPr>
      </p:pic>
    </p:spTree>
    <p:extLst>
      <p:ext uri="{BB962C8B-B14F-4D97-AF65-F5344CB8AC3E}">
        <p14:creationId xmlns:p14="http://schemas.microsoft.com/office/powerpoint/2010/main" val="3340992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E4F7A-56B3-C246-9054-A30E30A67893}"/>
              </a:ext>
            </a:extLst>
          </p:cNvPr>
          <p:cNvSpPr>
            <a:spLocks noGrp="1"/>
          </p:cNvSpPr>
          <p:nvPr>
            <p:ph type="title"/>
          </p:nvPr>
        </p:nvSpPr>
        <p:spPr/>
        <p:txBody>
          <a:bodyPr/>
          <a:lstStyle/>
          <a:p>
            <a:r>
              <a:rPr lang="en-US" dirty="0"/>
              <a:t>The search algorithm</a:t>
            </a:r>
          </a:p>
        </p:txBody>
      </p:sp>
      <p:pic>
        <p:nvPicPr>
          <p:cNvPr id="4" name="Content Placeholder 3">
            <a:extLst>
              <a:ext uri="{FF2B5EF4-FFF2-40B4-BE49-F238E27FC236}">
                <a16:creationId xmlns:a16="http://schemas.microsoft.com/office/drawing/2014/main" id="{88D203AC-CDFE-C44B-8988-48C067CD53D9}"/>
              </a:ext>
            </a:extLst>
          </p:cNvPr>
          <p:cNvPicPr>
            <a:picLocks noGrp="1" noChangeAspect="1"/>
          </p:cNvPicPr>
          <p:nvPr>
            <p:ph idx="1"/>
          </p:nvPr>
        </p:nvPicPr>
        <p:blipFill>
          <a:blip r:embed="rId2"/>
          <a:stretch>
            <a:fillRect/>
          </a:stretch>
        </p:blipFill>
        <p:spPr>
          <a:xfrm>
            <a:off x="235129" y="1690688"/>
            <a:ext cx="5517113" cy="4644798"/>
          </a:xfrm>
          <a:prstGeom prst="rect">
            <a:avLst/>
          </a:prstGeom>
        </p:spPr>
      </p:pic>
      <p:pic>
        <p:nvPicPr>
          <p:cNvPr id="5" name="Picture 4">
            <a:extLst>
              <a:ext uri="{FF2B5EF4-FFF2-40B4-BE49-F238E27FC236}">
                <a16:creationId xmlns:a16="http://schemas.microsoft.com/office/drawing/2014/main" id="{32A6D143-948F-0549-AB61-CD658DFE5128}"/>
              </a:ext>
            </a:extLst>
          </p:cNvPr>
          <p:cNvPicPr>
            <a:picLocks noChangeAspect="1"/>
          </p:cNvPicPr>
          <p:nvPr/>
        </p:nvPicPr>
        <p:blipFill rotWithShape="1">
          <a:blip r:embed="rId3"/>
          <a:srcRect b="5280"/>
          <a:stretch/>
        </p:blipFill>
        <p:spPr>
          <a:xfrm>
            <a:off x="6439760" y="365125"/>
            <a:ext cx="5333142" cy="2375998"/>
          </a:xfrm>
          <a:prstGeom prst="rect">
            <a:avLst/>
          </a:prstGeom>
        </p:spPr>
      </p:pic>
      <p:pic>
        <p:nvPicPr>
          <p:cNvPr id="6" name="Picture 5">
            <a:extLst>
              <a:ext uri="{FF2B5EF4-FFF2-40B4-BE49-F238E27FC236}">
                <a16:creationId xmlns:a16="http://schemas.microsoft.com/office/drawing/2014/main" id="{88005C70-8D41-CB45-9360-54E78869EF46}"/>
              </a:ext>
            </a:extLst>
          </p:cNvPr>
          <p:cNvPicPr>
            <a:picLocks noChangeAspect="1"/>
          </p:cNvPicPr>
          <p:nvPr/>
        </p:nvPicPr>
        <p:blipFill rotWithShape="1">
          <a:blip r:embed="rId4"/>
          <a:srcRect t="1127"/>
          <a:stretch/>
        </p:blipFill>
        <p:spPr>
          <a:xfrm>
            <a:off x="6439760" y="3312826"/>
            <a:ext cx="5356800" cy="3180049"/>
          </a:xfrm>
          <a:prstGeom prst="rect">
            <a:avLst/>
          </a:prstGeom>
        </p:spPr>
      </p:pic>
    </p:spTree>
    <p:extLst>
      <p:ext uri="{BB962C8B-B14F-4D97-AF65-F5344CB8AC3E}">
        <p14:creationId xmlns:p14="http://schemas.microsoft.com/office/powerpoint/2010/main" val="489895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1E51-CABF-8A48-B8B0-1242B6C09FAA}"/>
              </a:ext>
            </a:extLst>
          </p:cNvPr>
          <p:cNvSpPr>
            <a:spLocks noGrp="1"/>
          </p:cNvSpPr>
          <p:nvPr>
            <p:ph type="title"/>
          </p:nvPr>
        </p:nvSpPr>
        <p:spPr/>
        <p:txBody>
          <a:bodyPr/>
          <a:lstStyle/>
          <a:p>
            <a:r>
              <a:rPr lang="en-US" dirty="0"/>
              <a:t>Experiments</a:t>
            </a:r>
          </a:p>
        </p:txBody>
      </p:sp>
      <p:pic>
        <p:nvPicPr>
          <p:cNvPr id="4" name="Content Placeholder 3">
            <a:extLst>
              <a:ext uri="{FF2B5EF4-FFF2-40B4-BE49-F238E27FC236}">
                <a16:creationId xmlns:a16="http://schemas.microsoft.com/office/drawing/2014/main" id="{6D374B80-355A-1E4F-84BF-BCC6D7121832}"/>
              </a:ext>
            </a:extLst>
          </p:cNvPr>
          <p:cNvPicPr>
            <a:picLocks noGrp="1" noChangeAspect="1"/>
          </p:cNvPicPr>
          <p:nvPr>
            <p:ph idx="1"/>
          </p:nvPr>
        </p:nvPicPr>
        <p:blipFill>
          <a:blip r:embed="rId2"/>
          <a:stretch>
            <a:fillRect/>
          </a:stretch>
        </p:blipFill>
        <p:spPr>
          <a:xfrm>
            <a:off x="1086103" y="1348075"/>
            <a:ext cx="10019794" cy="5509925"/>
          </a:xfrm>
          <a:prstGeom prst="rect">
            <a:avLst/>
          </a:prstGeom>
        </p:spPr>
      </p:pic>
    </p:spTree>
    <p:extLst>
      <p:ext uri="{BB962C8B-B14F-4D97-AF65-F5344CB8AC3E}">
        <p14:creationId xmlns:p14="http://schemas.microsoft.com/office/powerpoint/2010/main" val="354563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B90C8-C252-414C-B5D9-3C90316FC64C}"/>
              </a:ext>
            </a:extLst>
          </p:cNvPr>
          <p:cNvSpPr>
            <a:spLocks noGrp="1"/>
          </p:cNvSpPr>
          <p:nvPr>
            <p:ph type="title"/>
          </p:nvPr>
        </p:nvSpPr>
        <p:spPr/>
        <p:txBody>
          <a:bodyPr/>
          <a:lstStyle/>
          <a:p>
            <a:r>
              <a:rPr lang="en-US" dirty="0"/>
              <a:t>Experiments</a:t>
            </a:r>
          </a:p>
        </p:txBody>
      </p:sp>
      <p:pic>
        <p:nvPicPr>
          <p:cNvPr id="4" name="Picture 3">
            <a:extLst>
              <a:ext uri="{FF2B5EF4-FFF2-40B4-BE49-F238E27FC236}">
                <a16:creationId xmlns:a16="http://schemas.microsoft.com/office/drawing/2014/main" id="{16F28D19-D462-9E49-98FC-18B084301253}"/>
              </a:ext>
            </a:extLst>
          </p:cNvPr>
          <p:cNvPicPr>
            <a:picLocks noChangeAspect="1"/>
          </p:cNvPicPr>
          <p:nvPr/>
        </p:nvPicPr>
        <p:blipFill>
          <a:blip r:embed="rId2"/>
          <a:stretch>
            <a:fillRect/>
          </a:stretch>
        </p:blipFill>
        <p:spPr>
          <a:xfrm>
            <a:off x="1518379" y="1258548"/>
            <a:ext cx="9155242" cy="5599452"/>
          </a:xfrm>
          <a:prstGeom prst="rect">
            <a:avLst/>
          </a:prstGeom>
        </p:spPr>
      </p:pic>
    </p:spTree>
    <p:extLst>
      <p:ext uri="{BB962C8B-B14F-4D97-AF65-F5344CB8AC3E}">
        <p14:creationId xmlns:p14="http://schemas.microsoft.com/office/powerpoint/2010/main" val="1049525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F60C-5B78-2245-A4C3-9E84622DCEB7}"/>
              </a:ext>
            </a:extLst>
          </p:cNvPr>
          <p:cNvSpPr>
            <a:spLocks noGrp="1"/>
          </p:cNvSpPr>
          <p:nvPr>
            <p:ph type="title"/>
          </p:nvPr>
        </p:nvSpPr>
        <p:spPr/>
        <p:txBody>
          <a:bodyPr/>
          <a:lstStyle/>
          <a:p>
            <a:r>
              <a:rPr lang="en-US" dirty="0"/>
              <a:t>Conclusion</a:t>
            </a:r>
          </a:p>
        </p:txBody>
      </p:sp>
      <p:pic>
        <p:nvPicPr>
          <p:cNvPr id="4" name="Picture 3">
            <a:extLst>
              <a:ext uri="{FF2B5EF4-FFF2-40B4-BE49-F238E27FC236}">
                <a16:creationId xmlns:a16="http://schemas.microsoft.com/office/drawing/2014/main" id="{C05B5C04-6BA8-1E47-8FFE-101E481097F0}"/>
              </a:ext>
            </a:extLst>
          </p:cNvPr>
          <p:cNvPicPr>
            <a:picLocks noChangeAspect="1"/>
          </p:cNvPicPr>
          <p:nvPr/>
        </p:nvPicPr>
        <p:blipFill>
          <a:blip r:embed="rId2"/>
          <a:stretch>
            <a:fillRect/>
          </a:stretch>
        </p:blipFill>
        <p:spPr>
          <a:xfrm>
            <a:off x="6015264" y="1027906"/>
            <a:ext cx="6083300" cy="5600700"/>
          </a:xfrm>
          <a:prstGeom prst="rect">
            <a:avLst/>
          </a:prstGeom>
        </p:spPr>
      </p:pic>
      <p:sp>
        <p:nvSpPr>
          <p:cNvPr id="5" name="Rectangle 4">
            <a:extLst>
              <a:ext uri="{FF2B5EF4-FFF2-40B4-BE49-F238E27FC236}">
                <a16:creationId xmlns:a16="http://schemas.microsoft.com/office/drawing/2014/main" id="{05E999B9-F16F-1543-A03F-7E5E0BD78E7B}"/>
              </a:ext>
            </a:extLst>
          </p:cNvPr>
          <p:cNvSpPr/>
          <p:nvPr/>
        </p:nvSpPr>
        <p:spPr>
          <a:xfrm>
            <a:off x="0" y="1582777"/>
            <a:ext cx="6096000" cy="4247317"/>
          </a:xfrm>
          <a:prstGeom prst="rect">
            <a:avLst/>
          </a:prstGeom>
        </p:spPr>
        <p:txBody>
          <a:bodyPr>
            <a:spAutoFit/>
          </a:bodyPr>
          <a:lstStyle/>
          <a:p>
            <a:r>
              <a:rPr lang="en-US" dirty="0" err="1"/>
              <a:t>FBNets</a:t>
            </a:r>
            <a:r>
              <a:rPr lang="en-US" dirty="0"/>
              <a:t>, a family of models discovered by DNAS surpass state-of-the-art models, both manually and automatically designed: </a:t>
            </a:r>
            <a:r>
              <a:rPr lang="en-US" dirty="0" err="1"/>
              <a:t>FBNet</a:t>
            </a:r>
            <a:r>
              <a:rPr lang="en-US" dirty="0"/>
              <a:t>-B achieves 74.1% top-1 accuracy with 295M FLOPs and 23.1 </a:t>
            </a:r>
            <a:r>
              <a:rPr lang="en-US" dirty="0" err="1"/>
              <a:t>ms</a:t>
            </a:r>
            <a:r>
              <a:rPr lang="en-US" dirty="0"/>
              <a:t> latency, 2.4x smaller and 1.5x faster than MobileNetV2- 1.3 with the same accuracy. It also achieves better accuracy and lower latency than </a:t>
            </a:r>
            <a:r>
              <a:rPr lang="en-US" dirty="0" err="1"/>
              <a:t>MnasNet</a:t>
            </a:r>
            <a:r>
              <a:rPr lang="en-US" dirty="0"/>
              <a:t>, the state-of-the-art efficient model designed automatically; we estimate the search cost of DNAS is 420x smaller. Such efficiency allows us to conduct searches for different input resolutions and channel scaling. Discovered models achieve 1.5% to 6.4% accuracy gains. The smallest </a:t>
            </a:r>
            <a:r>
              <a:rPr lang="en-US" dirty="0" err="1"/>
              <a:t>FBNet</a:t>
            </a:r>
            <a:r>
              <a:rPr lang="en-US" dirty="0"/>
              <a:t> achieves 50.2% accuracy with a latency of 2.9 </a:t>
            </a:r>
            <a:r>
              <a:rPr lang="en-US" dirty="0" err="1"/>
              <a:t>ms</a:t>
            </a:r>
            <a:r>
              <a:rPr lang="en-US" dirty="0"/>
              <a:t> (345 frames/sec) with batch size 1. Over the Samsung-optimized </a:t>
            </a:r>
            <a:r>
              <a:rPr lang="en-US" dirty="0" err="1"/>
              <a:t>FBNet</a:t>
            </a:r>
            <a:r>
              <a:rPr lang="en-US" dirty="0"/>
              <a:t>, the improved </a:t>
            </a:r>
            <a:r>
              <a:rPr lang="en-US" dirty="0" err="1"/>
              <a:t>FBNet</a:t>
            </a:r>
            <a:r>
              <a:rPr lang="en-US" dirty="0"/>
              <a:t> achieves 1.4x speed up on an iPhone X, showing DNAS is able to adapt to different target devices automatically.</a:t>
            </a:r>
          </a:p>
        </p:txBody>
      </p:sp>
    </p:spTree>
    <p:extLst>
      <p:ext uri="{BB962C8B-B14F-4D97-AF65-F5344CB8AC3E}">
        <p14:creationId xmlns:p14="http://schemas.microsoft.com/office/powerpoint/2010/main" val="221207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A18BB-BFF5-2143-AF26-A719243B0DA7}"/>
              </a:ext>
            </a:extLst>
          </p:cNvPr>
          <p:cNvSpPr>
            <a:spLocks noGrp="1"/>
          </p:cNvSpPr>
          <p:nvPr>
            <p:ph type="title"/>
          </p:nvPr>
        </p:nvSpPr>
        <p:spPr/>
        <p:txBody>
          <a:bodyPr/>
          <a:lstStyle/>
          <a:p>
            <a:r>
              <a:rPr lang="en-US" dirty="0" err="1"/>
              <a:t>ConvNets</a:t>
            </a:r>
            <a:endParaRPr lang="en-US" dirty="0"/>
          </a:p>
        </p:txBody>
      </p:sp>
      <p:sp>
        <p:nvSpPr>
          <p:cNvPr id="3" name="Content Placeholder 2">
            <a:extLst>
              <a:ext uri="{FF2B5EF4-FFF2-40B4-BE49-F238E27FC236}">
                <a16:creationId xmlns:a16="http://schemas.microsoft.com/office/drawing/2014/main" id="{EA3DA82F-ECCC-6F45-B4E6-561762FB8D9F}"/>
              </a:ext>
            </a:extLst>
          </p:cNvPr>
          <p:cNvSpPr>
            <a:spLocks noGrp="1"/>
          </p:cNvSpPr>
          <p:nvPr>
            <p:ph idx="1"/>
          </p:nvPr>
        </p:nvSpPr>
        <p:spPr/>
        <p:txBody>
          <a:bodyPr/>
          <a:lstStyle/>
          <a:p>
            <a:r>
              <a:rPr lang="en-US" dirty="0" err="1"/>
              <a:t>ConvNets</a:t>
            </a:r>
            <a:r>
              <a:rPr lang="en-US" dirty="0"/>
              <a:t> are the de facto method for computer vision. In many computer vision tasks, a better </a:t>
            </a:r>
            <a:r>
              <a:rPr lang="en-US" dirty="0" err="1"/>
              <a:t>ConvNet</a:t>
            </a:r>
            <a:r>
              <a:rPr lang="en-US" dirty="0"/>
              <a:t> design usually leads to significant accuracy improvement.</a:t>
            </a:r>
          </a:p>
          <a:p>
            <a:r>
              <a:rPr lang="en-US" dirty="0"/>
              <a:t>In previous works, accuracy improvement comes at the cost of higher computational complexity, making it more challenging to deploy </a:t>
            </a:r>
            <a:r>
              <a:rPr lang="en-US" dirty="0" err="1"/>
              <a:t>ConvNets</a:t>
            </a:r>
            <a:r>
              <a:rPr lang="en-US" dirty="0"/>
              <a:t> to mobile devices, on which computing capacity is limited. </a:t>
            </a:r>
          </a:p>
        </p:txBody>
      </p:sp>
    </p:spTree>
    <p:extLst>
      <p:ext uri="{BB962C8B-B14F-4D97-AF65-F5344CB8AC3E}">
        <p14:creationId xmlns:p14="http://schemas.microsoft.com/office/powerpoint/2010/main" val="18669089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B71FDE-EBA8-4A46-9E4C-2C349B6E9E85}"/>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C065D22C-D275-1A4D-8883-11F15AABF21F}"/>
              </a:ext>
            </a:extLst>
          </p:cNvPr>
          <p:cNvSpPr>
            <a:spLocks noGrp="1"/>
          </p:cNvSpPr>
          <p:nvPr>
            <p:ph idx="1"/>
          </p:nvPr>
        </p:nvSpPr>
        <p:spPr/>
        <p:txBody>
          <a:bodyPr/>
          <a:lstStyle/>
          <a:p>
            <a:r>
              <a:rPr lang="en-US" dirty="0"/>
              <a:t>Mobile neural networks must be small to provide real-time prediction</a:t>
            </a:r>
          </a:p>
          <a:p>
            <a:r>
              <a:rPr lang="en-US" dirty="0"/>
              <a:t>Designing accurate and efficient </a:t>
            </a:r>
            <a:r>
              <a:rPr lang="en-US" dirty="0" err="1"/>
              <a:t>ConvNets</a:t>
            </a:r>
            <a:r>
              <a:rPr lang="en-US" dirty="0"/>
              <a:t> for mobile devices is challenging because the design space is large.</a:t>
            </a:r>
          </a:p>
          <a:p>
            <a:r>
              <a:rPr lang="en-US" dirty="0" err="1"/>
              <a:t>ConvNet</a:t>
            </a:r>
            <a:r>
              <a:rPr lang="en-US" dirty="0"/>
              <a:t> architecture depends on factors such as input resolution and target devices.</a:t>
            </a:r>
          </a:p>
          <a:p>
            <a:r>
              <a:rPr lang="en-US" dirty="0"/>
              <a:t>Due to this, previous neural architecture search (NAS) methods are computationally expensive and existing approaches are too resource demanding for case-by-case redesigns.</a:t>
            </a:r>
          </a:p>
          <a:p>
            <a:endParaRPr lang="en-US" dirty="0"/>
          </a:p>
          <a:p>
            <a:endParaRPr lang="en-US" dirty="0"/>
          </a:p>
        </p:txBody>
      </p:sp>
    </p:spTree>
    <p:extLst>
      <p:ext uri="{BB962C8B-B14F-4D97-AF65-F5344CB8AC3E}">
        <p14:creationId xmlns:p14="http://schemas.microsoft.com/office/powerpoint/2010/main" val="1011677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809E5-D426-8143-BED3-F11F29CCB85F}"/>
              </a:ext>
            </a:extLst>
          </p:cNvPr>
          <p:cNvSpPr>
            <a:spLocks noGrp="1"/>
          </p:cNvSpPr>
          <p:nvPr>
            <p:ph type="title"/>
          </p:nvPr>
        </p:nvSpPr>
        <p:spPr/>
        <p:txBody>
          <a:bodyPr/>
          <a:lstStyle/>
          <a:p>
            <a:r>
              <a:rPr lang="en-US" dirty="0"/>
              <a:t>VGG16 as an example</a:t>
            </a:r>
          </a:p>
        </p:txBody>
      </p:sp>
      <p:sp>
        <p:nvSpPr>
          <p:cNvPr id="3" name="Content Placeholder 2">
            <a:extLst>
              <a:ext uri="{FF2B5EF4-FFF2-40B4-BE49-F238E27FC236}">
                <a16:creationId xmlns:a16="http://schemas.microsoft.com/office/drawing/2014/main" id="{26DC5BF2-A7F5-8D4F-A8C3-F16EA42131D8}"/>
              </a:ext>
            </a:extLst>
          </p:cNvPr>
          <p:cNvSpPr>
            <a:spLocks noGrp="1"/>
          </p:cNvSpPr>
          <p:nvPr>
            <p:ph idx="1"/>
          </p:nvPr>
        </p:nvSpPr>
        <p:spPr>
          <a:xfrm>
            <a:off x="838200" y="1825625"/>
            <a:ext cx="5715000" cy="4351338"/>
          </a:xfrm>
        </p:spPr>
        <p:txBody>
          <a:bodyPr/>
          <a:lstStyle/>
          <a:p>
            <a:r>
              <a:rPr lang="en-US" dirty="0"/>
              <a:t>Using VGG16 as an example: VGG16 contains 16 layers. Assume for each layer of the network, we can choose a different kernel size from {1, 3, 5} and a different filter number from {32, 64, 128, 256, 512}. Even with such simplified design choices and shallow layers, the design space contains (3 × 5)16 ≈ 6 × 1018 possible architectures.</a:t>
            </a:r>
          </a:p>
        </p:txBody>
      </p:sp>
      <p:pic>
        <p:nvPicPr>
          <p:cNvPr id="5" name="Picture 4">
            <a:extLst>
              <a:ext uri="{FF2B5EF4-FFF2-40B4-BE49-F238E27FC236}">
                <a16:creationId xmlns:a16="http://schemas.microsoft.com/office/drawing/2014/main" id="{E3AB11C8-1491-214E-BB5F-C12252309E9E}"/>
              </a:ext>
            </a:extLst>
          </p:cNvPr>
          <p:cNvPicPr>
            <a:picLocks noChangeAspect="1"/>
          </p:cNvPicPr>
          <p:nvPr/>
        </p:nvPicPr>
        <p:blipFill>
          <a:blip r:embed="rId2"/>
          <a:stretch>
            <a:fillRect/>
          </a:stretch>
        </p:blipFill>
        <p:spPr>
          <a:xfrm>
            <a:off x="6400034" y="84138"/>
            <a:ext cx="5453743" cy="3213100"/>
          </a:xfrm>
          <a:prstGeom prst="rect">
            <a:avLst/>
          </a:prstGeom>
        </p:spPr>
      </p:pic>
      <p:pic>
        <p:nvPicPr>
          <p:cNvPr id="6" name="Picture 5">
            <a:extLst>
              <a:ext uri="{FF2B5EF4-FFF2-40B4-BE49-F238E27FC236}">
                <a16:creationId xmlns:a16="http://schemas.microsoft.com/office/drawing/2014/main" id="{C355112C-C0B1-3540-81B3-80A91748A707}"/>
              </a:ext>
            </a:extLst>
          </p:cNvPr>
          <p:cNvPicPr>
            <a:picLocks noChangeAspect="1"/>
          </p:cNvPicPr>
          <p:nvPr/>
        </p:nvPicPr>
        <p:blipFill>
          <a:blip r:embed="rId3"/>
          <a:stretch>
            <a:fillRect/>
          </a:stretch>
        </p:blipFill>
        <p:spPr>
          <a:xfrm>
            <a:off x="6201983" y="3320143"/>
            <a:ext cx="5715000" cy="3558746"/>
          </a:xfrm>
          <a:prstGeom prst="rect">
            <a:avLst/>
          </a:prstGeom>
        </p:spPr>
      </p:pic>
    </p:spTree>
    <p:extLst>
      <p:ext uri="{BB962C8B-B14F-4D97-AF65-F5344CB8AC3E}">
        <p14:creationId xmlns:p14="http://schemas.microsoft.com/office/powerpoint/2010/main" val="7920327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A5F7E-DC7D-DF43-AE94-016946353F38}"/>
              </a:ext>
            </a:extLst>
          </p:cNvPr>
          <p:cNvSpPr>
            <a:spLocks noGrp="1"/>
          </p:cNvSpPr>
          <p:nvPr>
            <p:ph type="title"/>
          </p:nvPr>
        </p:nvSpPr>
        <p:spPr/>
        <p:txBody>
          <a:bodyPr/>
          <a:lstStyle/>
          <a:p>
            <a:r>
              <a:rPr lang="en-US" dirty="0"/>
              <a:t>Proposal</a:t>
            </a:r>
          </a:p>
        </p:txBody>
      </p:sp>
      <p:sp>
        <p:nvSpPr>
          <p:cNvPr id="3" name="Content Placeholder 2">
            <a:extLst>
              <a:ext uri="{FF2B5EF4-FFF2-40B4-BE49-F238E27FC236}">
                <a16:creationId xmlns:a16="http://schemas.microsoft.com/office/drawing/2014/main" id="{BFC89050-FD25-934A-8FD3-05A3D336A0A1}"/>
              </a:ext>
            </a:extLst>
          </p:cNvPr>
          <p:cNvSpPr>
            <a:spLocks noGrp="1"/>
          </p:cNvSpPr>
          <p:nvPr>
            <p:ph idx="1"/>
          </p:nvPr>
        </p:nvSpPr>
        <p:spPr/>
        <p:txBody>
          <a:bodyPr/>
          <a:lstStyle/>
          <a:p>
            <a:r>
              <a:rPr lang="en-US" dirty="0"/>
              <a:t>To address these, authors propose a differentiable neural architecture search (DNAS) framework that uses gradient-based methods to optimize </a:t>
            </a:r>
            <a:r>
              <a:rPr lang="en-US" dirty="0" err="1"/>
              <a:t>ConvNet</a:t>
            </a:r>
            <a:r>
              <a:rPr lang="en-US" dirty="0"/>
              <a:t> architectures, avoiding enumerating and training individual architectures separately as in previous methods.</a:t>
            </a:r>
          </a:p>
          <a:p>
            <a:r>
              <a:rPr lang="en-US" dirty="0" err="1"/>
              <a:t>FBNets</a:t>
            </a:r>
            <a:r>
              <a:rPr lang="en-US" dirty="0"/>
              <a:t> (Facebook-Berkeley-Nets), a family of models discovered by DNAS surpass state-of-the-art models both designed manually and generated automatically.</a:t>
            </a:r>
          </a:p>
        </p:txBody>
      </p:sp>
    </p:spTree>
    <p:extLst>
      <p:ext uri="{BB962C8B-B14F-4D97-AF65-F5344CB8AC3E}">
        <p14:creationId xmlns:p14="http://schemas.microsoft.com/office/powerpoint/2010/main" val="15426832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91891-7ED8-4948-A2CE-C4EB298A0B52}"/>
              </a:ext>
            </a:extLst>
          </p:cNvPr>
          <p:cNvSpPr>
            <a:spLocks noGrp="1"/>
          </p:cNvSpPr>
          <p:nvPr>
            <p:ph type="title"/>
          </p:nvPr>
        </p:nvSpPr>
        <p:spPr/>
        <p:txBody>
          <a:bodyPr/>
          <a:lstStyle/>
          <a:p>
            <a:r>
              <a:rPr lang="en-US" dirty="0"/>
              <a:t>Problems</a:t>
            </a:r>
          </a:p>
        </p:txBody>
      </p:sp>
      <p:sp>
        <p:nvSpPr>
          <p:cNvPr id="3" name="Content Placeholder 2">
            <a:extLst>
              <a:ext uri="{FF2B5EF4-FFF2-40B4-BE49-F238E27FC236}">
                <a16:creationId xmlns:a16="http://schemas.microsoft.com/office/drawing/2014/main" id="{65F1212F-68C0-2646-9EA3-6E2C175FC47E}"/>
              </a:ext>
            </a:extLst>
          </p:cNvPr>
          <p:cNvSpPr>
            <a:spLocks noGrp="1"/>
          </p:cNvSpPr>
          <p:nvPr>
            <p:ph idx="1"/>
          </p:nvPr>
        </p:nvSpPr>
        <p:spPr>
          <a:xfrm>
            <a:off x="838199" y="1825625"/>
            <a:ext cx="5388429" cy="4351338"/>
          </a:xfrm>
        </p:spPr>
        <p:txBody>
          <a:bodyPr>
            <a:normAutofit lnSpcReduction="10000"/>
          </a:bodyPr>
          <a:lstStyle/>
          <a:p>
            <a:r>
              <a:rPr lang="en-US" dirty="0"/>
              <a:t>Nontransferable optimality</a:t>
            </a:r>
          </a:p>
          <a:p>
            <a:r>
              <a:rPr lang="en-US" dirty="0"/>
              <a:t>Inconsistent efficiency metrics</a:t>
            </a:r>
          </a:p>
          <a:p>
            <a:pPr lvl="1"/>
            <a:r>
              <a:rPr lang="en-US" dirty="0"/>
              <a:t>No latency, power, energy, only FLOPs</a:t>
            </a:r>
          </a:p>
          <a:p>
            <a:pPr lvl="1"/>
            <a:r>
              <a:rPr lang="en-US" dirty="0"/>
              <a:t>However, a </a:t>
            </a:r>
            <a:r>
              <a:rPr lang="en-US" dirty="0" err="1"/>
              <a:t>ConvNet</a:t>
            </a:r>
            <a:r>
              <a:rPr lang="en-US" dirty="0"/>
              <a:t> with lower FLOP count is not necessarily faster. For example, </a:t>
            </a:r>
            <a:r>
              <a:rPr lang="en-US" dirty="0" err="1"/>
              <a:t>NasNetA</a:t>
            </a:r>
            <a:r>
              <a:rPr lang="en-US" dirty="0"/>
              <a:t> has a similar FLOP count as MobileNetV1, but its complicated and fragmented cell-level structure is not hardware friendly, so the actual latency is slower.</a:t>
            </a:r>
          </a:p>
        </p:txBody>
      </p:sp>
      <p:pic>
        <p:nvPicPr>
          <p:cNvPr id="4" name="Picture 3">
            <a:extLst>
              <a:ext uri="{FF2B5EF4-FFF2-40B4-BE49-F238E27FC236}">
                <a16:creationId xmlns:a16="http://schemas.microsoft.com/office/drawing/2014/main" id="{60031270-7FCF-3949-A00C-CDD72BCF0CFD}"/>
              </a:ext>
            </a:extLst>
          </p:cNvPr>
          <p:cNvPicPr>
            <a:picLocks noChangeAspect="1"/>
          </p:cNvPicPr>
          <p:nvPr/>
        </p:nvPicPr>
        <p:blipFill>
          <a:blip r:embed="rId2"/>
          <a:stretch>
            <a:fillRect/>
          </a:stretch>
        </p:blipFill>
        <p:spPr>
          <a:xfrm>
            <a:off x="6096000" y="1825625"/>
            <a:ext cx="5983594" cy="3896906"/>
          </a:xfrm>
          <a:prstGeom prst="rect">
            <a:avLst/>
          </a:prstGeom>
        </p:spPr>
      </p:pic>
    </p:spTree>
    <p:extLst>
      <p:ext uri="{BB962C8B-B14F-4D97-AF65-F5344CB8AC3E}">
        <p14:creationId xmlns:p14="http://schemas.microsoft.com/office/powerpoint/2010/main" val="445696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F1606-735E-6340-A20D-EF99B3AA371C}"/>
              </a:ext>
            </a:extLst>
          </p:cNvPr>
          <p:cNvSpPr>
            <a:spLocks noGrp="1"/>
          </p:cNvSpPr>
          <p:nvPr>
            <p:ph type="title"/>
          </p:nvPr>
        </p:nvSpPr>
        <p:spPr/>
        <p:txBody>
          <a:bodyPr/>
          <a:lstStyle/>
          <a:p>
            <a:r>
              <a:rPr lang="en-US" dirty="0" err="1"/>
              <a:t>FBNet</a:t>
            </a:r>
            <a:endParaRPr lang="en-US" dirty="0"/>
          </a:p>
        </p:txBody>
      </p:sp>
      <p:pic>
        <p:nvPicPr>
          <p:cNvPr id="4" name="Picture 3">
            <a:extLst>
              <a:ext uri="{FF2B5EF4-FFF2-40B4-BE49-F238E27FC236}">
                <a16:creationId xmlns:a16="http://schemas.microsoft.com/office/drawing/2014/main" id="{D6E7BD0B-8959-BC4B-B36E-54BE315BB926}"/>
              </a:ext>
            </a:extLst>
          </p:cNvPr>
          <p:cNvPicPr>
            <a:picLocks noChangeAspect="1"/>
          </p:cNvPicPr>
          <p:nvPr/>
        </p:nvPicPr>
        <p:blipFill>
          <a:blip r:embed="rId2"/>
          <a:stretch>
            <a:fillRect/>
          </a:stretch>
        </p:blipFill>
        <p:spPr>
          <a:xfrm>
            <a:off x="5887916" y="1236991"/>
            <a:ext cx="5857770" cy="4811485"/>
          </a:xfrm>
          <a:prstGeom prst="rect">
            <a:avLst/>
          </a:prstGeom>
        </p:spPr>
      </p:pic>
      <p:pic>
        <p:nvPicPr>
          <p:cNvPr id="5" name="Picture 4">
            <a:extLst>
              <a:ext uri="{FF2B5EF4-FFF2-40B4-BE49-F238E27FC236}">
                <a16:creationId xmlns:a16="http://schemas.microsoft.com/office/drawing/2014/main" id="{38668FEA-B6F1-2F4C-BF18-83C5874C118E}"/>
              </a:ext>
            </a:extLst>
          </p:cNvPr>
          <p:cNvPicPr>
            <a:picLocks noChangeAspect="1"/>
          </p:cNvPicPr>
          <p:nvPr/>
        </p:nvPicPr>
        <p:blipFill>
          <a:blip r:embed="rId3"/>
          <a:stretch>
            <a:fillRect/>
          </a:stretch>
        </p:blipFill>
        <p:spPr>
          <a:xfrm>
            <a:off x="250370" y="1986404"/>
            <a:ext cx="5543863" cy="3312657"/>
          </a:xfrm>
          <a:prstGeom prst="rect">
            <a:avLst/>
          </a:prstGeom>
        </p:spPr>
      </p:pic>
    </p:spTree>
    <p:extLst>
      <p:ext uri="{BB962C8B-B14F-4D97-AF65-F5344CB8AC3E}">
        <p14:creationId xmlns:p14="http://schemas.microsoft.com/office/powerpoint/2010/main" val="23442716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0449A-B46E-774F-AD2F-921EBE9212A4}"/>
              </a:ext>
            </a:extLst>
          </p:cNvPr>
          <p:cNvSpPr>
            <a:spLocks noGrp="1"/>
          </p:cNvSpPr>
          <p:nvPr>
            <p:ph type="title"/>
          </p:nvPr>
        </p:nvSpPr>
        <p:spPr/>
        <p:txBody>
          <a:bodyPr/>
          <a:lstStyle/>
          <a:p>
            <a:r>
              <a:rPr lang="en-US" dirty="0"/>
              <a:t>Architecture</a:t>
            </a:r>
          </a:p>
        </p:txBody>
      </p:sp>
      <p:sp>
        <p:nvSpPr>
          <p:cNvPr id="3" name="Content Placeholder 2">
            <a:extLst>
              <a:ext uri="{FF2B5EF4-FFF2-40B4-BE49-F238E27FC236}">
                <a16:creationId xmlns:a16="http://schemas.microsoft.com/office/drawing/2014/main" id="{0EF16F68-5C04-334B-800D-B6C708242621}"/>
              </a:ext>
            </a:extLst>
          </p:cNvPr>
          <p:cNvSpPr>
            <a:spLocks noGrp="1"/>
          </p:cNvSpPr>
          <p:nvPr>
            <p:ph idx="1"/>
          </p:nvPr>
        </p:nvSpPr>
        <p:spPr>
          <a:xfrm>
            <a:off x="87086" y="1458686"/>
            <a:ext cx="6605814" cy="2764971"/>
          </a:xfrm>
        </p:spPr>
        <p:txBody>
          <a:bodyPr>
            <a:normAutofit fontScale="92500" lnSpcReduction="20000"/>
          </a:bodyPr>
          <a:lstStyle/>
          <a:p>
            <a:r>
              <a:rPr lang="en-US" dirty="0"/>
              <a:t>In this work, authors construct a layer-wise search space with a fixed macro-architecture, and each layer can choose a different block. </a:t>
            </a:r>
          </a:p>
          <a:p>
            <a:r>
              <a:rPr lang="en-US" dirty="0"/>
              <a:t>The macro architecture defines the number of layers and the input/output dimensions of each layer. The first and the last three layers of the network have fixed operators. For the rest of the layers, their block type needs to be searched.</a:t>
            </a:r>
          </a:p>
        </p:txBody>
      </p:sp>
      <p:pic>
        <p:nvPicPr>
          <p:cNvPr id="5" name="Picture 4">
            <a:extLst>
              <a:ext uri="{FF2B5EF4-FFF2-40B4-BE49-F238E27FC236}">
                <a16:creationId xmlns:a16="http://schemas.microsoft.com/office/drawing/2014/main" id="{0BDCB58F-278C-6143-9286-239170E7F829}"/>
              </a:ext>
            </a:extLst>
          </p:cNvPr>
          <p:cNvPicPr>
            <a:picLocks noChangeAspect="1"/>
          </p:cNvPicPr>
          <p:nvPr/>
        </p:nvPicPr>
        <p:blipFill>
          <a:blip r:embed="rId2"/>
          <a:stretch>
            <a:fillRect/>
          </a:stretch>
        </p:blipFill>
        <p:spPr>
          <a:xfrm>
            <a:off x="6605814" y="1021785"/>
            <a:ext cx="5499100" cy="4814429"/>
          </a:xfrm>
          <a:prstGeom prst="rect">
            <a:avLst/>
          </a:prstGeom>
        </p:spPr>
      </p:pic>
      <p:pic>
        <p:nvPicPr>
          <p:cNvPr id="6" name="Picture 5">
            <a:extLst>
              <a:ext uri="{FF2B5EF4-FFF2-40B4-BE49-F238E27FC236}">
                <a16:creationId xmlns:a16="http://schemas.microsoft.com/office/drawing/2014/main" id="{E54A5E43-0DA7-3C45-922B-8276DFFCFDC6}"/>
              </a:ext>
            </a:extLst>
          </p:cNvPr>
          <p:cNvPicPr>
            <a:picLocks noChangeAspect="1"/>
          </p:cNvPicPr>
          <p:nvPr/>
        </p:nvPicPr>
        <p:blipFill>
          <a:blip r:embed="rId3"/>
          <a:stretch>
            <a:fillRect/>
          </a:stretch>
        </p:blipFill>
        <p:spPr>
          <a:xfrm>
            <a:off x="1681039" y="3926089"/>
            <a:ext cx="4924775" cy="2931911"/>
          </a:xfrm>
          <a:prstGeom prst="rect">
            <a:avLst/>
          </a:prstGeom>
        </p:spPr>
      </p:pic>
    </p:spTree>
    <p:extLst>
      <p:ext uri="{BB962C8B-B14F-4D97-AF65-F5344CB8AC3E}">
        <p14:creationId xmlns:p14="http://schemas.microsoft.com/office/powerpoint/2010/main" val="364793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18A84-1134-4147-BD0D-2C80F32C727E}"/>
              </a:ext>
            </a:extLst>
          </p:cNvPr>
          <p:cNvSpPr>
            <a:spLocks noGrp="1"/>
          </p:cNvSpPr>
          <p:nvPr>
            <p:ph type="title"/>
          </p:nvPr>
        </p:nvSpPr>
        <p:spPr/>
        <p:txBody>
          <a:bodyPr/>
          <a:lstStyle/>
          <a:p>
            <a:r>
              <a:rPr lang="en-US" dirty="0"/>
              <a:t>Loss</a:t>
            </a:r>
          </a:p>
        </p:txBody>
      </p:sp>
      <p:pic>
        <p:nvPicPr>
          <p:cNvPr id="4" name="Picture 3">
            <a:extLst>
              <a:ext uri="{FF2B5EF4-FFF2-40B4-BE49-F238E27FC236}">
                <a16:creationId xmlns:a16="http://schemas.microsoft.com/office/drawing/2014/main" id="{A93FBE87-B087-614E-A9A3-6D0E3099A0B7}"/>
              </a:ext>
            </a:extLst>
          </p:cNvPr>
          <p:cNvPicPr>
            <a:picLocks noChangeAspect="1"/>
          </p:cNvPicPr>
          <p:nvPr/>
        </p:nvPicPr>
        <p:blipFill>
          <a:blip r:embed="rId2"/>
          <a:stretch>
            <a:fillRect/>
          </a:stretch>
        </p:blipFill>
        <p:spPr>
          <a:xfrm>
            <a:off x="195941" y="1409461"/>
            <a:ext cx="5543863" cy="3312657"/>
          </a:xfrm>
          <a:prstGeom prst="rect">
            <a:avLst/>
          </a:prstGeom>
        </p:spPr>
      </p:pic>
      <p:pic>
        <p:nvPicPr>
          <p:cNvPr id="5" name="Picture 4">
            <a:extLst>
              <a:ext uri="{FF2B5EF4-FFF2-40B4-BE49-F238E27FC236}">
                <a16:creationId xmlns:a16="http://schemas.microsoft.com/office/drawing/2014/main" id="{158F66D8-D65E-6F44-858A-D60BA1EF93A3}"/>
              </a:ext>
            </a:extLst>
          </p:cNvPr>
          <p:cNvPicPr>
            <a:picLocks noChangeAspect="1"/>
          </p:cNvPicPr>
          <p:nvPr/>
        </p:nvPicPr>
        <p:blipFill>
          <a:blip r:embed="rId3"/>
          <a:stretch>
            <a:fillRect/>
          </a:stretch>
        </p:blipFill>
        <p:spPr>
          <a:xfrm>
            <a:off x="6096000" y="0"/>
            <a:ext cx="5738327" cy="6858000"/>
          </a:xfrm>
          <a:prstGeom prst="rect">
            <a:avLst/>
          </a:prstGeom>
        </p:spPr>
      </p:pic>
    </p:spTree>
    <p:extLst>
      <p:ext uri="{BB962C8B-B14F-4D97-AF65-F5344CB8AC3E}">
        <p14:creationId xmlns:p14="http://schemas.microsoft.com/office/powerpoint/2010/main" val="26323896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585</Words>
  <Application>Microsoft Macintosh PowerPoint</Application>
  <PresentationFormat>Widescreen</PresentationFormat>
  <Paragraphs>32</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FBNet: Hardware-Aware Efficient ConvNet Design via Differentiable Neural Architecture Search</vt:lpstr>
      <vt:lpstr>ConvNets</vt:lpstr>
      <vt:lpstr>Problem</vt:lpstr>
      <vt:lpstr>VGG16 as an example</vt:lpstr>
      <vt:lpstr>Proposal</vt:lpstr>
      <vt:lpstr>Problems</vt:lpstr>
      <vt:lpstr>FBNet</vt:lpstr>
      <vt:lpstr>Architecture</vt:lpstr>
      <vt:lpstr>Loss</vt:lpstr>
      <vt:lpstr>The search algorithm</vt:lpstr>
      <vt:lpstr>The search algorithm</vt:lpstr>
      <vt:lpstr>Experiments</vt:lpstr>
      <vt:lpstr>Experiments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FBNet: Hardware-Aware Efficient ConvNet Design via Differentiable Neural Architecture Search</dc:title>
  <dc:creator>Microsoft Office User</dc:creator>
  <cp:lastModifiedBy>Microsoft Office User</cp:lastModifiedBy>
  <cp:revision>9</cp:revision>
  <dcterms:created xsi:type="dcterms:W3CDTF">2019-10-14T22:01:51Z</dcterms:created>
  <dcterms:modified xsi:type="dcterms:W3CDTF">2019-10-15T16:44:23Z</dcterms:modified>
</cp:coreProperties>
</file>